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2" r:id="rId3"/>
    <p:sldId id="283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5" r:id="rId13"/>
    <p:sldId id="266" r:id="rId14"/>
    <p:sldId id="267" r:id="rId15"/>
    <p:sldId id="268" r:id="rId16"/>
    <p:sldId id="269" r:id="rId17"/>
    <p:sldId id="257" r:id="rId18"/>
    <p:sldId id="25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5050"/>
    <a:srgbClr val="66CCFF"/>
    <a:srgbClr val="FF9900"/>
    <a:srgbClr val="FF66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AB71-A8FB-4239-953C-22DC8E6F31A5}" type="datetimeFigureOut">
              <a:rPr lang="fr-BE" smtClean="0"/>
              <a:pPr/>
              <a:t>24/09/2014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B904-CD7B-42F3-9712-2D6128A3F1F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1_BAS_DGO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956300"/>
            <a:ext cx="9144000" cy="901700"/>
          </a:xfrm>
          <a:prstGeom prst="rect">
            <a:avLst/>
          </a:prstGeom>
          <a:noFill/>
        </p:spPr>
      </p:pic>
      <p:pic>
        <p:nvPicPr>
          <p:cNvPr id="7171" name="Picture 3" descr="P2_HAU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0825" cy="14605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719138"/>
            <a:ext cx="7772400" cy="1144587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r>
              <a:rPr lang="fr-BE" smtClean="0"/>
              <a:t>La Marlagne 6 mars 2013</a:t>
            </a: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/>
            </a:lvl1pPr>
          </a:lstStyle>
          <a:p>
            <a:fld id="{1EA9A15D-9364-4BD1-BAE8-7B875519C96E}" type="slidenum">
              <a:rPr lang="de-DE"/>
              <a:pPr/>
              <a:t>‹N°›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0AD57-4B7C-4C74-BCCC-D90F6AC7B4CC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6888" y="539750"/>
            <a:ext cx="2041525" cy="56594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19138" y="539750"/>
            <a:ext cx="5975350" cy="56594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B03B0-017E-4BCF-9B8E-AB620D986A13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331788"/>
            <a:ext cx="7189787" cy="720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412875"/>
            <a:ext cx="3754438" cy="4683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56163" y="1412875"/>
            <a:ext cx="3754437" cy="22653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56163" y="3830638"/>
            <a:ext cx="3754437" cy="22653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BE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674E-1A4C-40C7-9E9A-D008E220752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331788"/>
            <a:ext cx="7189787" cy="7207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49325" y="1412875"/>
            <a:ext cx="3754438" cy="4683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6163" y="1412875"/>
            <a:ext cx="3754437" cy="4683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BE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08CB-5567-4213-90B5-B4206DFA89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D435AD-CA9F-473B-994A-FAC5762404ED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BE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B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2A8E-8A35-40FD-A45E-2C76348BF472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AF04F-C4D4-42CD-BF8B-371A6F4B84D1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1550" y="2060575"/>
            <a:ext cx="3881438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5388" y="2060575"/>
            <a:ext cx="38830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4F710-F402-4C4B-95D5-EC1CEF1A12C4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5E544-D99E-4A42-BDAD-CAF40D12E3AD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A029-5308-4B45-8126-05C43B28C238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DEA38-8999-4471-9CAD-90D005617F3D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0B1D-FB68-4FE4-A630-F54AA89A2DD5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000000"/>
                </a:solidFill>
              </a:rPr>
              <a:t>La Marlagne 6 mars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4A299-1A57-4616-8B0C-2403F42E7F86}" type="slidenum">
              <a:rPr lang="fr-FR"/>
              <a:pPr/>
              <a:t>‹N°›</a:t>
            </a:fld>
            <a:endParaRPr lang="fr-FR" sz="140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2_BAS_DGO1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5954713"/>
            <a:ext cx="9144000" cy="903287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539750"/>
            <a:ext cx="79168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060575"/>
            <a:ext cx="791686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3350" y="5775325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1988" y="5775325"/>
            <a:ext cx="54340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/>
            </a:lvl1pPr>
          </a:lstStyle>
          <a:p>
            <a:pPr fontAlgn="base">
              <a:spcAft>
                <a:spcPct val="0"/>
              </a:spcAft>
            </a:pPr>
            <a:r>
              <a:rPr lang="fr-BE" smtClean="0">
                <a:solidFill>
                  <a:srgbClr val="000000"/>
                </a:solidFill>
                <a:latin typeface="Arial" charset="0"/>
              </a:rPr>
              <a:t>La Marlagne 6 mars 2013</a:t>
            </a: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03350" y="64770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100">
                <a:solidFill>
                  <a:srgbClr val="464847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0A064AB0-453B-4C2D-9780-AF1E40B76BBB}" type="slidenum">
              <a:rPr lang="fr-FR">
                <a:latin typeface="Arial" charset="0"/>
              </a:rPr>
              <a:pPr fontAlgn="base">
                <a:spcAft>
                  <a:spcPct val="0"/>
                </a:spcAft>
              </a:pPr>
              <a:t>‹N°›</a:t>
            </a:fld>
            <a:endParaRPr lang="fr-FR" sz="1400">
              <a:latin typeface="Arial" charset="0"/>
            </a:endParaRPr>
          </a:p>
        </p:txBody>
      </p:sp>
      <p:pic>
        <p:nvPicPr>
          <p:cNvPr id="6152" name="Picture 8" descr="P2_HAUT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0"/>
            <a:ext cx="9140825" cy="146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131313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44587"/>
          </a:xfrm>
        </p:spPr>
        <p:txBody>
          <a:bodyPr/>
          <a:lstStyle/>
          <a:p>
            <a:pPr algn="ctr"/>
            <a:r>
              <a:rPr lang="fr-BE" dirty="0" smtClean="0"/>
              <a:t>Pont sur SNCB 117 à Seneffe </a:t>
            </a:r>
            <a:r>
              <a:rPr lang="fr-BE" sz="2400" dirty="0" smtClean="0">
                <a:latin typeface="Arial" pitchFamily="34" charset="0"/>
                <a:cs typeface="Arial" pitchFamily="34" charset="0"/>
              </a:rPr>
              <a:t>Exemple d’un pont « intégral »</a:t>
            </a:r>
            <a:endParaRPr lang="fr-B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 descr="IMG_31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1556792"/>
            <a:ext cx="8128000" cy="43204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8709"/>
            <a:ext cx="9144000" cy="604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4" y="1124744"/>
            <a:ext cx="91402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16862" cy="512986"/>
          </a:xfrm>
        </p:spPr>
        <p:txBody>
          <a:bodyPr/>
          <a:lstStyle/>
          <a:p>
            <a:pPr algn="ctr"/>
            <a:r>
              <a:rPr lang="fr-BE" dirty="0" smtClean="0"/>
              <a:t>Dilatation de l’ouvrage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9"/>
            <a:ext cx="8964488" cy="4608512"/>
          </a:xfrm>
        </p:spPr>
        <p:txBody>
          <a:bodyPr/>
          <a:lstStyle/>
          <a:p>
            <a:r>
              <a:rPr lang="fr-BE" sz="2000" b="0" dirty="0" smtClean="0"/>
              <a:t>Souffle calculé en sécurité </a:t>
            </a:r>
            <a:r>
              <a:rPr lang="fr-BE" sz="2000" b="0" dirty="0" smtClean="0"/>
              <a:t>1: 19 mm </a:t>
            </a:r>
            <a:r>
              <a:rPr lang="fr-BE" sz="1800" b="0" dirty="0" smtClean="0"/>
              <a:t>(sécurité 2: 25 </a:t>
            </a:r>
            <a:r>
              <a:rPr lang="fr-BE" sz="1800" b="0" dirty="0" smtClean="0"/>
              <a:t>mm</a:t>
            </a:r>
            <a:r>
              <a:rPr lang="fr-BE" sz="1800" b="0" dirty="0" smtClean="0"/>
              <a:t>)</a:t>
            </a:r>
            <a:endParaRPr lang="fr-BE" sz="2000" b="0" dirty="0" smtClean="0"/>
          </a:p>
          <a:p>
            <a:r>
              <a:rPr lang="fr-BE" sz="2000" b="0" dirty="0" smtClean="0"/>
              <a:t>Pour  ΔT = 46°C + marges de </a:t>
            </a:r>
            <a:r>
              <a:rPr lang="fr-BE" sz="2000" b="0" dirty="0" smtClean="0"/>
              <a:t>sécurité </a:t>
            </a:r>
            <a:r>
              <a:rPr lang="fr-BE" sz="2000" b="0" dirty="0" smtClean="0">
                <a:sym typeface="Wingdings" pitchFamily="2" charset="2"/>
              </a:rPr>
              <a:t> </a:t>
            </a:r>
            <a:r>
              <a:rPr lang="fr-BE" sz="2000" b="0" dirty="0" smtClean="0"/>
              <a:t>0,289mm</a:t>
            </a:r>
            <a:r>
              <a:rPr lang="fr-BE" sz="2000" b="0" dirty="0" smtClean="0"/>
              <a:t>/°</a:t>
            </a:r>
            <a:r>
              <a:rPr lang="fr-BE" sz="2000" b="0" dirty="0" smtClean="0"/>
              <a:t>C</a:t>
            </a:r>
            <a:r>
              <a:rPr lang="fr-BE" sz="2000" b="0" dirty="0" smtClean="0"/>
              <a:t> </a:t>
            </a:r>
          </a:p>
          <a:p>
            <a:r>
              <a:rPr lang="fr-BE" sz="2000" b="0" dirty="0" smtClean="0"/>
              <a:t>Anciennes </a:t>
            </a:r>
            <a:r>
              <a:rPr lang="fr-BE" sz="2000" b="0" dirty="0" smtClean="0"/>
              <a:t>normes:</a:t>
            </a:r>
            <a:r>
              <a:rPr lang="fr-BE" sz="2000" b="0" dirty="0" smtClean="0"/>
              <a:t>	</a:t>
            </a:r>
            <a:endParaRPr lang="fr-BE" sz="2000" b="0" dirty="0" smtClean="0"/>
          </a:p>
          <a:p>
            <a:endParaRPr lang="fr-BE" sz="2000" b="0" dirty="0" smtClean="0"/>
          </a:p>
          <a:p>
            <a:pPr>
              <a:buNone/>
            </a:pPr>
            <a:r>
              <a:rPr lang="fr-BE" sz="2000" b="0" dirty="0" smtClean="0"/>
              <a:t> </a:t>
            </a:r>
          </a:p>
          <a:p>
            <a:endParaRPr lang="fr-BE" sz="2000" b="0" dirty="0" smtClean="0"/>
          </a:p>
          <a:p>
            <a:endParaRPr lang="fr-BE" sz="2000" b="0" dirty="0" smtClean="0"/>
          </a:p>
          <a:p>
            <a:r>
              <a:rPr lang="fr-BE" sz="2000" b="0" dirty="0" smtClean="0"/>
              <a:t>Pour </a:t>
            </a:r>
            <a:r>
              <a:rPr lang="fr-BE" sz="2000" b="0" dirty="0" smtClean="0"/>
              <a:t>46°C </a:t>
            </a:r>
            <a:r>
              <a:rPr lang="fr-BE" sz="2000" b="0" dirty="0" smtClean="0"/>
              <a:t>hors marges: 13,3 mm </a:t>
            </a:r>
            <a:r>
              <a:rPr lang="fr-BE" sz="2000" b="0" dirty="0" smtClean="0">
                <a:sym typeface="Wingdings" pitchFamily="2" charset="2"/>
              </a:rPr>
              <a:t> </a:t>
            </a:r>
            <a:r>
              <a:rPr lang="fr-BE" sz="2000" b="0" dirty="0" smtClean="0"/>
              <a:t>+/- </a:t>
            </a:r>
            <a:r>
              <a:rPr lang="fr-BE" sz="2000" b="0" dirty="0" smtClean="0"/>
              <a:t>6,6 </a:t>
            </a:r>
            <a:r>
              <a:rPr lang="fr-BE" sz="2000" b="0" dirty="0" smtClean="0"/>
              <a:t>mm</a:t>
            </a:r>
            <a:endParaRPr lang="fr-BE" sz="2000" b="0" dirty="0" smtClean="0"/>
          </a:p>
          <a:p>
            <a:r>
              <a:rPr lang="fr-BE" sz="2000" b="0" dirty="0" smtClean="0"/>
              <a:t>Début de vie de l’ouvrage : </a:t>
            </a:r>
            <a:endParaRPr lang="fr-BE" sz="2000" b="0" dirty="0" smtClean="0"/>
          </a:p>
          <a:p>
            <a:pPr lvl="1">
              <a:buNone/>
            </a:pPr>
            <a:r>
              <a:rPr lang="fr-BE" sz="2000" b="0" dirty="0" smtClean="0"/>
              <a:t>RETRAIT </a:t>
            </a:r>
            <a:r>
              <a:rPr lang="fr-BE" sz="2000" b="0" dirty="0" smtClean="0"/>
              <a:t>et FLUAGE du béton précontraint des </a:t>
            </a:r>
            <a:r>
              <a:rPr lang="fr-BE" sz="2000" b="0" dirty="0" smtClean="0"/>
              <a:t>poutres</a:t>
            </a:r>
            <a:endParaRPr lang="fr-BE" sz="2000" b="0" dirty="0" smtClean="0"/>
          </a:p>
          <a:p>
            <a:r>
              <a:rPr lang="fr-BE" sz="2000" b="0" dirty="0" smtClean="0"/>
              <a:t>Hypothèse habituelle : </a:t>
            </a:r>
            <a:endParaRPr lang="fr-BE" sz="2000" b="0" dirty="0" smtClean="0"/>
          </a:p>
          <a:p>
            <a:pPr lvl="1">
              <a:buNone/>
            </a:pPr>
            <a:r>
              <a:rPr lang="fr-BE" sz="2000" b="0" dirty="0" smtClean="0"/>
              <a:t>50</a:t>
            </a:r>
            <a:r>
              <a:rPr lang="fr-BE" sz="2000" b="0" dirty="0" smtClean="0"/>
              <a:t>% </a:t>
            </a:r>
            <a:r>
              <a:rPr lang="fr-BE" sz="2000" b="0" dirty="0" smtClean="0"/>
              <a:t>déjà </a:t>
            </a:r>
            <a:r>
              <a:rPr lang="fr-BE" sz="2000" b="0" dirty="0" smtClean="0"/>
              <a:t>effectués à la </a:t>
            </a:r>
            <a:r>
              <a:rPr lang="fr-BE" sz="2000" b="0" dirty="0" smtClean="0"/>
              <a:t>pose </a:t>
            </a:r>
            <a:r>
              <a:rPr lang="fr-BE" sz="2000" b="0" dirty="0" smtClean="0">
                <a:sym typeface="Wingdings" pitchFamily="2" charset="2"/>
              </a:rPr>
              <a:t> </a:t>
            </a:r>
            <a:r>
              <a:rPr lang="fr-BE" sz="2000" b="0" dirty="0" smtClean="0"/>
              <a:t>10,6 </a:t>
            </a:r>
            <a:r>
              <a:rPr lang="fr-BE" sz="2000" b="0" dirty="0" smtClean="0"/>
              <a:t>mm</a:t>
            </a:r>
          </a:p>
          <a:p>
            <a:endParaRPr lang="fr-BE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47664" y="2060848"/>
          <a:ext cx="6336703" cy="138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528"/>
                <a:gridCol w="1430528"/>
                <a:gridCol w="347564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ΔT = 30°C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puis 40°C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puis 40°C + marge = 60°C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8,7 mm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11,5 mm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17,3 mm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+/- 4,3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+/- 5,7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 smtClean="0"/>
                        <a:t>+/- 8,6 mm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5354" y="188640"/>
            <a:ext cx="57532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08720"/>
            <a:ext cx="9174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6526"/>
            <a:ext cx="9144000" cy="638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9144000" cy="573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34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1305816" y="1366592"/>
            <a:ext cx="6408711" cy="40528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 descr="IMG_34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16862" cy="432048"/>
          </a:xfrm>
        </p:spPr>
        <p:txBody>
          <a:bodyPr/>
          <a:lstStyle/>
          <a:p>
            <a:pPr algn="ctr"/>
            <a:r>
              <a:rPr lang="fr-BE" sz="2800" dirty="0" smtClean="0"/>
              <a:t>Description de l’ouvrage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295232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BE" sz="2800" b="0" dirty="0" smtClean="0">
                <a:latin typeface="Arial"/>
                <a:ea typeface="Times New Roman"/>
                <a:cs typeface="Times New Roman"/>
              </a:rPr>
              <a:t>Voies concernées:</a:t>
            </a:r>
          </a:p>
          <a:p>
            <a:pPr lvl="1">
              <a:spcAft>
                <a:spcPts val="0"/>
              </a:spcAft>
            </a:pPr>
            <a:r>
              <a:rPr lang="fr-BE" dirty="0" smtClean="0">
                <a:latin typeface="Arial"/>
                <a:ea typeface="Times New Roman"/>
                <a:cs typeface="Times New Roman"/>
              </a:rPr>
              <a:t>Face supérieure: autoroute </a:t>
            </a:r>
            <a:r>
              <a:rPr lang="fr-BE" b="0" dirty="0" smtClean="0">
                <a:latin typeface="Arial"/>
                <a:ea typeface="Times New Roman"/>
                <a:cs typeface="Times New Roman"/>
              </a:rPr>
              <a:t>A7 </a:t>
            </a:r>
          </a:p>
          <a:p>
            <a:pPr lvl="1">
              <a:spcAft>
                <a:spcPts val="0"/>
              </a:spcAft>
            </a:pPr>
            <a:r>
              <a:rPr lang="fr-BE" dirty="0" smtClean="0">
                <a:latin typeface="Arial"/>
                <a:ea typeface="Times New Roman"/>
                <a:cs typeface="Times New Roman"/>
              </a:rPr>
              <a:t>Face inférieure: </a:t>
            </a:r>
            <a:r>
              <a:rPr lang="fr-BE" b="0" dirty="0" smtClean="0">
                <a:latin typeface="Arial"/>
                <a:ea typeface="Times New Roman"/>
                <a:cs typeface="Times New Roman"/>
              </a:rPr>
              <a:t>ligne </a:t>
            </a:r>
            <a:r>
              <a:rPr lang="fr-BE" b="0" dirty="0" smtClean="0">
                <a:latin typeface="Arial"/>
                <a:ea typeface="Times New Roman"/>
                <a:cs typeface="Times New Roman"/>
              </a:rPr>
              <a:t>SNCB et route communale </a:t>
            </a:r>
            <a:r>
              <a:rPr lang="fr-BE" b="0" dirty="0" smtClean="0">
                <a:latin typeface="Arial"/>
                <a:ea typeface="Times New Roman"/>
                <a:cs typeface="Times New Roman"/>
              </a:rPr>
              <a:t>G504</a:t>
            </a:r>
            <a:r>
              <a:rPr lang="fr-BE" sz="2800" b="0" dirty="0" smtClean="0">
                <a:latin typeface="Arial"/>
                <a:ea typeface="Times New Roman"/>
                <a:cs typeface="Times New Roman"/>
              </a:rPr>
              <a:t> </a:t>
            </a:r>
            <a:endParaRPr lang="fr-BE" sz="2000" b="0" dirty="0" smtClean="0"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BE" sz="2800" b="0" dirty="0" smtClean="0">
                <a:latin typeface="Arial"/>
                <a:ea typeface="Times New Roman"/>
                <a:cs typeface="Times New Roman"/>
              </a:rPr>
              <a:t>Année de mise en service: début 1971</a:t>
            </a:r>
            <a:r>
              <a:rPr lang="fr-BE" sz="2800" b="0" dirty="0" smtClean="0">
                <a:latin typeface="Arial"/>
                <a:ea typeface="Times New Roman"/>
                <a:cs typeface="Times New Roman"/>
              </a:rPr>
              <a:t> </a:t>
            </a:r>
            <a:endParaRPr lang="fr-BE" b="0" dirty="0" smtClean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fr-BE" b="0" dirty="0" smtClean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9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1143000" y="1817874"/>
            <a:ext cx="6858000" cy="32222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4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5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5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5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5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1143000" y="1345963"/>
            <a:ext cx="6858000" cy="41660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980728"/>
            <a:ext cx="7992888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Pont à 4 travées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isostatiques:</a:t>
            </a:r>
            <a:endParaRPr lang="fr-BE" sz="2800" dirty="0" smtClean="0">
              <a:latin typeface="Arial"/>
              <a:ea typeface="Times New Roman"/>
              <a:cs typeface="Times New Roman"/>
            </a:endParaRPr>
          </a:p>
          <a:p>
            <a:pPr marL="342900" lvl="1" indent="-342900" fontAlgn="base">
              <a:spcBef>
                <a:spcPct val="20000"/>
              </a:spcBef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		14.30 m - 14.60 m - 14.60 m -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14.30 m </a:t>
            </a:r>
          </a:p>
          <a:p>
            <a:pPr marL="34290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Deux demi-tabliers: </a:t>
            </a:r>
          </a:p>
          <a:p>
            <a:pPr marL="1257300" lvl="2" indent="-342900" fontAlgn="base">
              <a:spcBef>
                <a:spcPct val="20000"/>
              </a:spcBef>
              <a:buFont typeface="Arial" pitchFamily="34" charset="0"/>
              <a:buChar char="–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20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m de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largeur chacun </a:t>
            </a:r>
          </a:p>
          <a:p>
            <a:pPr marL="1257300" lvl="2" indent="-342900" fontAlgn="base">
              <a:spcBef>
                <a:spcPct val="20000"/>
              </a:spcBef>
              <a:buFont typeface="Arial" pitchFamily="34" charset="0"/>
              <a:buChar char="–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9 poutres préfabriquées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 </a:t>
            </a:r>
          </a:p>
          <a:p>
            <a:pPr marL="342900" indent="-342900" fontAlgn="base">
              <a:spcBef>
                <a:spcPct val="20000"/>
              </a:spcBef>
              <a:buChar char="•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Angle de biais: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3.5° </a:t>
            </a:r>
            <a:endParaRPr lang="fr-BE" sz="2800" dirty="0" smtClean="0">
              <a:latin typeface="Arial"/>
              <a:ea typeface="Times New Roman"/>
              <a:cs typeface="Times New Roman"/>
            </a:endParaRPr>
          </a:p>
          <a:p>
            <a:pPr marL="34290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Appuis en néoprène fretté,  « fixes » sur pile centrale</a:t>
            </a:r>
          </a:p>
          <a:p>
            <a:pPr marL="34290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Joints de dilatation sur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culées</a:t>
            </a:r>
            <a:endParaRPr lang="fr-BE" sz="2800" dirty="0" smtClean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39552" y="332656"/>
            <a:ext cx="7916862" cy="5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Géométrie de l’ouvrage</a:t>
            </a:r>
            <a:endParaRPr kumimoji="0" lang="fr-BE" sz="2800" b="1" i="0" u="none" strike="noStrike" kern="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6707"/>
            <a:ext cx="7772400" cy="716309"/>
          </a:xfrm>
        </p:spPr>
        <p:txBody>
          <a:bodyPr/>
          <a:lstStyle/>
          <a:p>
            <a:pPr algn="ctr"/>
            <a:r>
              <a:rPr lang="fr-BE" dirty="0" smtClean="0"/>
              <a:t>Merci de votre attention</a:t>
            </a:r>
            <a:endParaRPr lang="fr-BE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1277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base">
              <a:spcBef>
                <a:spcPct val="20000"/>
              </a:spcBef>
              <a:spcAft>
                <a:spcPts val="0"/>
              </a:spcAft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Ouvrage en mauvais état (A4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):</a:t>
            </a:r>
          </a:p>
          <a:p>
            <a:pPr lvl="3" indent="-342900" fontAlgn="base">
              <a:spcBef>
                <a:spcPct val="20000"/>
              </a:spcBef>
              <a:buFontTx/>
              <a:buChar char="-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Présence de RAG</a:t>
            </a:r>
          </a:p>
          <a:p>
            <a:pPr lvl="3" indent="-342900" fontAlgn="base">
              <a:spcBef>
                <a:spcPct val="20000"/>
              </a:spcBef>
              <a:buFontTx/>
              <a:buChar char="-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Pourrissement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de dalle </a:t>
            </a:r>
          </a:p>
          <a:p>
            <a:pPr indent="-342900" fontAlgn="base">
              <a:spcBef>
                <a:spcPct val="20000"/>
              </a:spcBef>
              <a:spcAft>
                <a:spcPts val="0"/>
              </a:spcAft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Réfection prévue  </a:t>
            </a:r>
            <a:r>
              <a:rPr lang="fr-BE" sz="2800" dirty="0" smtClean="0">
                <a:latin typeface="Arial"/>
                <a:ea typeface="Times New Roman"/>
                <a:cs typeface="Times New Roman"/>
                <a:sym typeface="Wingdings"/>
              </a:rPr>
              <a:t>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  </a:t>
            </a:r>
            <a:endParaRPr lang="fr-BE" sz="2800" dirty="0" smtClean="0">
              <a:latin typeface="Arial"/>
              <a:ea typeface="Times New Roman"/>
              <a:cs typeface="Times New Roman"/>
            </a:endParaRPr>
          </a:p>
          <a:p>
            <a:pPr lvl="3" indent="-342900" fontAlgn="base">
              <a:spcBef>
                <a:spcPct val="20000"/>
              </a:spcBef>
              <a:buFontTx/>
              <a:buChar char="-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Etanchéité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du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tablier </a:t>
            </a:r>
          </a:p>
          <a:p>
            <a:pPr lvl="3" indent="-342900" fontAlgn="base">
              <a:spcBef>
                <a:spcPct val="20000"/>
              </a:spcBef>
              <a:buFontTx/>
              <a:buChar char="-"/>
            </a:pPr>
            <a:r>
              <a:rPr lang="fr-BE" sz="2800" dirty="0" smtClean="0">
                <a:latin typeface="Arial"/>
                <a:ea typeface="Times New Roman"/>
                <a:cs typeface="Times New Roman"/>
              </a:rPr>
              <a:t>Remplacement </a:t>
            </a:r>
            <a:r>
              <a:rPr lang="fr-BE" sz="2800" dirty="0" smtClean="0">
                <a:latin typeface="Arial"/>
                <a:ea typeface="Times New Roman"/>
                <a:cs typeface="Times New Roman"/>
              </a:rPr>
              <a:t>des joints de dilatation 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39552" y="332656"/>
            <a:ext cx="7916862" cy="5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État de santé et travaux prévus</a:t>
            </a: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80910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05272"/>
            <a:ext cx="84249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366148"/>
            <a:ext cx="8928992" cy="612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2546" y="0"/>
            <a:ext cx="5818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6" y="332656"/>
            <a:ext cx="90266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117</Words>
  <Application>Microsoft Office PowerPoint</Application>
  <PresentationFormat>Affichage à l'écran (4:3)</PresentationFormat>
  <Paragraphs>45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Nouvelle présentation</vt:lpstr>
      <vt:lpstr>Pont sur SNCB 117 à Seneffe Exemple d’un pont « intégral »</vt:lpstr>
      <vt:lpstr>Description de l’ouvrage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Dilatation de l’ouvrage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Merci de votre attention</vt:lpstr>
    </vt:vector>
  </TitlesOfParts>
  <Company>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pour inspecteurs de pont</dc:title>
  <dc:creator>18236</dc:creator>
  <cp:lastModifiedBy>37349</cp:lastModifiedBy>
  <cp:revision>61</cp:revision>
  <dcterms:created xsi:type="dcterms:W3CDTF">2013-02-27T07:14:32Z</dcterms:created>
  <dcterms:modified xsi:type="dcterms:W3CDTF">2014-09-24T12:50:06Z</dcterms:modified>
</cp:coreProperties>
</file>